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1" r:id="rId2"/>
    <p:sldId id="256" r:id="rId3"/>
    <p:sldId id="259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7" r:id="rId16"/>
    <p:sldId id="289" r:id="rId17"/>
    <p:sldId id="291" r:id="rId18"/>
    <p:sldId id="290" r:id="rId19"/>
    <p:sldId id="28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>
            <a:alphaModFix amt="4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A7F9B-0BAA-4652-BEB5-1955F8673DE2}" type="datetimeFigureOut">
              <a:rPr lang="en-US" smtClean="0"/>
              <a:t>5/1/21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273DD-66A6-4D01-9EE8-6A9923C3194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635" y="15513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CALIFORNIA WILDFIRE </a:t>
            </a:r>
            <a:b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</a:b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CAUSE AND EFFECT ANALYSIS 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8547100" y="4865370"/>
            <a:ext cx="338391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JASON LEI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JOSH GALLAGHER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THADDEUS GRAY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WAN XIA (SUSAN)</a:t>
            </a:r>
            <a:endParaRPr lang="en-US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YU-HAN CHEN (AMY)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978" y="1636900"/>
            <a:ext cx="6118795" cy="3378853"/>
          </a:xfrm>
        </p:spPr>
      </p:pic>
      <p:sp>
        <p:nvSpPr>
          <p:cNvPr id="6" name="TextBox 5"/>
          <p:cNvSpPr txBox="1"/>
          <p:nvPr/>
        </p:nvSpPr>
        <p:spPr>
          <a:xfrm>
            <a:off x="1317812" y="5432612"/>
            <a:ext cx="5734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temperature rises up until date of containment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Temperature averages are consistent across all fire sizes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65" y="1813444"/>
            <a:ext cx="4696658" cy="3287661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28" y="1813444"/>
            <a:ext cx="4696658" cy="31577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6965" y="5230906"/>
            <a:ext cx="7716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60 and 75% humidity, there is a decrease in the duration of the fires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clumped at 0% humidity, but none until about 10%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</a:t>
            </a:r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62" y="1502429"/>
            <a:ext cx="7293804" cy="4078099"/>
          </a:xfrm>
        </p:spPr>
      </p:pic>
      <p:sp>
        <p:nvSpPr>
          <p:cNvPr id="6" name="TextBox 5"/>
          <p:cNvSpPr txBox="1"/>
          <p:nvPr/>
        </p:nvSpPr>
        <p:spPr>
          <a:xfrm>
            <a:off x="2756647" y="5836024"/>
            <a:ext cx="5423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Humidity decreases up until the date of containment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100-250 acres tend to have lower humidity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94" y="1690688"/>
            <a:ext cx="4784611" cy="3447375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435" y="1488511"/>
            <a:ext cx="5333961" cy="36495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0235" y="5674659"/>
            <a:ext cx="6141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for both graphs is clumped at 0 precipitation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greater than 75,000 acres have little to no precipitation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236" y="1534133"/>
            <a:ext cx="6006964" cy="3360033"/>
          </a:xfrm>
        </p:spPr>
      </p:pic>
      <p:sp>
        <p:nvSpPr>
          <p:cNvPr id="6" name="TextBox 5"/>
          <p:cNvSpPr txBox="1"/>
          <p:nvPr/>
        </p:nvSpPr>
        <p:spPr>
          <a:xfrm>
            <a:off x="1183342" y="4892998"/>
            <a:ext cx="92577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Precipitation averages are surprisingly high 30 days prior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 fires have spike of precipitation on containment. Rainfall may have helped containment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Fires between 251 and 100 acres have much higher precipitation levels than other size groups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be related to storm systems with lighting causing mid-range fires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Precipitation for fires 11-250 acres is suspiciously low. Could be data error.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1812FAB-28E2-E540-9B49-FE160CF32571}"/>
              </a:ext>
            </a:extLst>
          </p:cNvPr>
          <p:cNvSpPr txBox="1">
            <a:spLocks/>
          </p:cNvSpPr>
          <p:nvPr/>
        </p:nvSpPr>
        <p:spPr>
          <a:xfrm>
            <a:off x="3533332" y="677158"/>
            <a:ext cx="9144000" cy="1345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effect of Wildfires: Air Quality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7368759-14B2-BD45-AED9-35F5EC40868D}"/>
              </a:ext>
            </a:extLst>
          </p:cNvPr>
          <p:cNvSpPr txBox="1">
            <a:spLocks/>
          </p:cNvSpPr>
          <p:nvPr/>
        </p:nvSpPr>
        <p:spPr>
          <a:xfrm>
            <a:off x="2791968" y="3010027"/>
            <a:ext cx="9144000" cy="2708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Is there a difference in PM</a:t>
            </a:r>
            <a:r>
              <a:rPr lang="en-US" baseline="-25000" dirty="0"/>
              <a:t>2.5</a:t>
            </a:r>
            <a:r>
              <a:rPr lang="en-US" dirty="0"/>
              <a:t> (air pollutant) concentration</a:t>
            </a:r>
          </a:p>
          <a:p>
            <a:pPr marL="0" indent="0">
              <a:buNone/>
            </a:pPr>
            <a:r>
              <a:rPr lang="en-US" dirty="0"/>
              <a:t>before and after the </a:t>
            </a:r>
            <a:r>
              <a:rPr lang="en-US" dirty="0" err="1"/>
              <a:t>Woosley</a:t>
            </a:r>
            <a:r>
              <a:rPr lang="en-US" dirty="0"/>
              <a:t> fire?</a:t>
            </a:r>
          </a:p>
        </p:txBody>
      </p:sp>
    </p:spTree>
    <p:extLst>
      <p:ext uri="{BB962C8B-B14F-4D97-AF65-F5344CB8AC3E}">
        <p14:creationId xmlns:p14="http://schemas.microsoft.com/office/powerpoint/2010/main" val="357940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&#10;&#10;Description automatically generated">
            <a:extLst>
              <a:ext uri="{FF2B5EF4-FFF2-40B4-BE49-F238E27FC236}">
                <a16:creationId xmlns:a16="http://schemas.microsoft.com/office/drawing/2014/main" id="{62FCDFA3-7B07-FE44-947E-E66FB7F7D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576" y="2462784"/>
            <a:ext cx="7279269" cy="3960436"/>
          </a:xfrm>
          <a:prstGeom prst="rect">
            <a:avLst/>
          </a:prstGeom>
        </p:spPr>
      </p:pic>
      <p:pic>
        <p:nvPicPr>
          <p:cNvPr id="3" name="Picture 2" descr="A picture containing building&#10;&#10;Description automatically generated">
            <a:extLst>
              <a:ext uri="{FF2B5EF4-FFF2-40B4-BE49-F238E27FC236}">
                <a16:creationId xmlns:a16="http://schemas.microsoft.com/office/drawing/2014/main" id="{6F652835-96EC-3049-9677-E3420D1FC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0" y="309118"/>
            <a:ext cx="3062514" cy="19829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15027E-EE60-AD41-B364-DC05D5B26FF0}"/>
              </a:ext>
            </a:extLst>
          </p:cNvPr>
          <p:cNvSpPr txBox="1"/>
          <p:nvPr/>
        </p:nvSpPr>
        <p:spPr>
          <a:xfrm>
            <a:off x="6327648" y="309118"/>
            <a:ext cx="2983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Low-cost air sensor</a:t>
            </a:r>
          </a:p>
        </p:txBody>
      </p:sp>
    </p:spTree>
    <p:extLst>
      <p:ext uri="{BB962C8B-B14F-4D97-AF65-F5344CB8AC3E}">
        <p14:creationId xmlns:p14="http://schemas.microsoft.com/office/powerpoint/2010/main" val="298893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7B030E-C4E1-CA4D-BC3D-BF768F25D096}"/>
              </a:ext>
            </a:extLst>
          </p:cNvPr>
          <p:cNvSpPr txBox="1"/>
          <p:nvPr/>
        </p:nvSpPr>
        <p:spPr>
          <a:xfrm>
            <a:off x="3596640" y="65454"/>
            <a:ext cx="5880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Data Cleaning and Processing  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8B595231-716B-ED44-A209-1E1DCBC51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87" y="2500961"/>
            <a:ext cx="5117527" cy="2631871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78CA00F-3FA4-3E47-A63D-187F609AE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809" y="711785"/>
            <a:ext cx="6348815" cy="3328261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49B789AE-074E-474B-ABFF-4008920CF4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809" y="4200144"/>
            <a:ext cx="4617551" cy="243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24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A76BAE47-EA82-5446-BAFE-3F34DFA88D5C}"/>
              </a:ext>
            </a:extLst>
          </p:cNvPr>
          <p:cNvGrpSpPr/>
          <p:nvPr/>
        </p:nvGrpSpPr>
        <p:grpSpPr>
          <a:xfrm>
            <a:off x="152986" y="1434817"/>
            <a:ext cx="5943014" cy="4497936"/>
            <a:chOff x="223234" y="2785056"/>
            <a:chExt cx="5486400" cy="3657600"/>
          </a:xfrm>
        </p:grpSpPr>
        <p:pic>
          <p:nvPicPr>
            <p:cNvPr id="15" name="Picture 14" descr="Chart, line chart&#10;&#10;Description automatically generated">
              <a:extLst>
                <a:ext uri="{FF2B5EF4-FFF2-40B4-BE49-F238E27FC236}">
                  <a16:creationId xmlns:a16="http://schemas.microsoft.com/office/drawing/2014/main" id="{E9198714-C907-4C48-839D-066611674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234" y="2785056"/>
              <a:ext cx="5486400" cy="3657600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80AE2C0-7AFF-D840-B832-8880900BE519}"/>
                </a:ext>
              </a:extLst>
            </p:cNvPr>
            <p:cNvCxnSpPr>
              <a:cxnSpLocks/>
            </p:cNvCxnSpPr>
            <p:nvPr/>
          </p:nvCxnSpPr>
          <p:spPr>
            <a:xfrm>
              <a:off x="873617" y="4716888"/>
              <a:ext cx="468791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Down Arrow 16">
            <a:extLst>
              <a:ext uri="{FF2B5EF4-FFF2-40B4-BE49-F238E27FC236}">
                <a16:creationId xmlns:a16="http://schemas.microsoft.com/office/drawing/2014/main" id="{581B1194-0C69-5943-B28A-73124CF1CF64}"/>
              </a:ext>
            </a:extLst>
          </p:cNvPr>
          <p:cNvSpPr/>
          <p:nvPr/>
        </p:nvSpPr>
        <p:spPr>
          <a:xfrm>
            <a:off x="1212071" y="3429000"/>
            <a:ext cx="141668" cy="31231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DB7DAC-B56C-FF41-A890-7692A4EAF488}"/>
              </a:ext>
            </a:extLst>
          </p:cNvPr>
          <p:cNvSpPr txBox="1"/>
          <p:nvPr/>
        </p:nvSpPr>
        <p:spPr>
          <a:xfrm>
            <a:off x="1289807" y="3047511"/>
            <a:ext cx="339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EPA 24 hours standard: 35ug/m</a:t>
            </a:r>
            <a:r>
              <a:rPr lang="en-US" baseline="30000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A615C2-B73B-6442-824E-F3BE6C6ED5B1}"/>
              </a:ext>
            </a:extLst>
          </p:cNvPr>
          <p:cNvSpPr txBox="1"/>
          <p:nvPr/>
        </p:nvSpPr>
        <p:spPr>
          <a:xfrm>
            <a:off x="1736749" y="1141148"/>
            <a:ext cx="3095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Non-wildfire season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563502E-1277-6C4E-8E4D-EC50737921C6}"/>
              </a:ext>
            </a:extLst>
          </p:cNvPr>
          <p:cNvGrpSpPr/>
          <p:nvPr/>
        </p:nvGrpSpPr>
        <p:grpSpPr>
          <a:xfrm>
            <a:off x="6664849" y="1165006"/>
            <a:ext cx="5243636" cy="3497963"/>
            <a:chOff x="6664849" y="1734977"/>
            <a:chExt cx="5243636" cy="3497963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6193FCB-7422-7B46-99BC-A5D88E835A23}"/>
                </a:ext>
              </a:extLst>
            </p:cNvPr>
            <p:cNvCxnSpPr>
              <a:cxnSpLocks/>
            </p:cNvCxnSpPr>
            <p:nvPr/>
          </p:nvCxnSpPr>
          <p:spPr>
            <a:xfrm>
              <a:off x="6664849" y="4378768"/>
              <a:ext cx="524363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1B536A-AAB2-554A-9CA7-5031F58FFDCE}"/>
                </a:ext>
              </a:extLst>
            </p:cNvPr>
            <p:cNvSpPr txBox="1"/>
            <p:nvPr/>
          </p:nvSpPr>
          <p:spPr>
            <a:xfrm>
              <a:off x="8099450" y="1734977"/>
              <a:ext cx="237443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wildfire season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825A8F0-7FB5-D544-85BE-F6E21B29141C}"/>
                </a:ext>
              </a:extLst>
            </p:cNvPr>
            <p:cNvSpPr/>
            <p:nvPr/>
          </p:nvSpPr>
          <p:spPr>
            <a:xfrm>
              <a:off x="8619073" y="2249436"/>
              <a:ext cx="115910" cy="2983504"/>
            </a:xfrm>
            <a:prstGeom prst="rect">
              <a:avLst/>
            </a:prstGeom>
            <a:solidFill>
              <a:srgbClr val="92D050">
                <a:alpha val="2271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5054B9F-ED89-C14E-87B5-C71D7D403164}"/>
              </a:ext>
            </a:extLst>
          </p:cNvPr>
          <p:cNvSpPr txBox="1"/>
          <p:nvPr/>
        </p:nvSpPr>
        <p:spPr>
          <a:xfrm>
            <a:off x="8734983" y="1958037"/>
            <a:ext cx="2168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Woosley</a:t>
            </a:r>
            <a:r>
              <a:rPr lang="en-US" dirty="0"/>
              <a:t> Fire starts</a:t>
            </a: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F0481103-9D9A-FD40-9347-B56930C41D77}"/>
              </a:ext>
            </a:extLst>
          </p:cNvPr>
          <p:cNvSpPr/>
          <p:nvPr/>
        </p:nvSpPr>
        <p:spPr>
          <a:xfrm rot="5400000">
            <a:off x="8857396" y="1731047"/>
            <a:ext cx="141668" cy="31231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8324000-B564-F643-B2FD-6242EDE9C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471" y="1434817"/>
            <a:ext cx="5943014" cy="449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2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d_man_with_thank_you_text_board_stock_photo_Slide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735" y="784225"/>
            <a:ext cx="5464810" cy="5464810"/>
          </a:xfrm>
          <a:prstGeom prst="rect">
            <a:avLst/>
          </a:prstGeom>
        </p:spPr>
      </p:pic>
      <p:pic>
        <p:nvPicPr>
          <p:cNvPr id="5" name="Content Placeholder 4" descr="352-3526570_test-your-knowledge-on-hydration-questions-and-answers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61245" y="4259580"/>
            <a:ext cx="1583055" cy="2110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8500" y="604006"/>
            <a:ext cx="9144000" cy="1345603"/>
          </a:xfrm>
        </p:spPr>
        <p:txBody>
          <a:bodyPr/>
          <a:lstStyle/>
          <a:p>
            <a:r>
              <a:rPr lang="en-US" dirty="0"/>
              <a:t>Causes of Wildfires: Weather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97835"/>
            <a:ext cx="9144000" cy="2708275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Is there a difference between average weather on any day for a location, and the weather in the location of a fire?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Are there weather trends in the time prior to the fire being contained?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87988" cy="697193"/>
          </a:xfrm>
        </p:spPr>
        <p:txBody>
          <a:bodyPr/>
          <a:lstStyle/>
          <a:p>
            <a:r>
              <a:rPr lang="en-US" dirty="0"/>
              <a:t>Weather Data Cleaning</a:t>
            </a:r>
          </a:p>
        </p:txBody>
      </p:sp>
      <p:pic>
        <p:nvPicPr>
          <p:cNvPr id="6" name="Content Placeholder 5" descr="Text&#10;&#10;Description automatically generated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88" y="1546314"/>
            <a:ext cx="7369139" cy="139859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623" y="3136017"/>
            <a:ext cx="10098742" cy="2901712"/>
          </a:xfrm>
        </p:spPr>
        <p:txBody>
          <a:bodyPr/>
          <a:lstStyle/>
          <a:p>
            <a:r>
              <a:rPr lang="en-US" dirty="0"/>
              <a:t>Limited to California</a:t>
            </a:r>
          </a:p>
          <a:p>
            <a:r>
              <a:rPr lang="en-US" dirty="0"/>
              <a:t>Removed fires less than 10 Acres</a:t>
            </a:r>
          </a:p>
          <a:p>
            <a:r>
              <a:rPr lang="en-US" dirty="0"/>
              <a:t>Removed records that did not have weather files</a:t>
            </a:r>
          </a:p>
          <a:p>
            <a:r>
              <a:rPr lang="en-US" dirty="0"/>
              <a:t>Removed records where temperature equaled exactly 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0076"/>
            <a:ext cx="10515600" cy="1325563"/>
          </a:xfrm>
        </p:spPr>
        <p:txBody>
          <a:bodyPr/>
          <a:lstStyle/>
          <a:p>
            <a:r>
              <a:rPr lang="en-US" dirty="0"/>
              <a:t>Weather Data Cleaning</a:t>
            </a:r>
          </a:p>
        </p:txBody>
      </p:sp>
      <p:pic>
        <p:nvPicPr>
          <p:cNvPr id="5" name="Content Placeholder 4" descr="Tex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2" y="1624085"/>
            <a:ext cx="4226858" cy="3539288"/>
          </a:xfrm>
        </p:spPr>
      </p:pic>
      <p:pic>
        <p:nvPicPr>
          <p:cNvPr id="7" name="Picture 6" descr="Tex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058" y="540120"/>
            <a:ext cx="5313800" cy="42205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5230738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columns that would not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13458" y="5230738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Renamed columns so </a:t>
            </a:r>
            <a:r>
              <a:rPr lang="en-US" dirty="0" err="1"/>
              <a:t>Dataframe</a:t>
            </a:r>
            <a:r>
              <a:rPr lang="en-US" dirty="0"/>
              <a:t> would be more aesthetically pleasing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Data Cleaning</a:t>
            </a:r>
          </a:p>
        </p:txBody>
      </p:sp>
      <p:pic>
        <p:nvPicPr>
          <p:cNvPr id="5" name="Content Placeholder 4" descr="Graphical user interface, text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30" y="1690688"/>
            <a:ext cx="7678222" cy="1562318"/>
          </a:xfrm>
        </p:spPr>
      </p:pic>
      <p:sp>
        <p:nvSpPr>
          <p:cNvPr id="8" name="TextBox 7"/>
          <p:cNvSpPr txBox="1"/>
          <p:nvPr/>
        </p:nvSpPr>
        <p:spPr>
          <a:xfrm>
            <a:off x="697030" y="3845859"/>
            <a:ext cx="777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Converted to Fahrenheit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 Duration column needed strings removed and to be turned into float for later calculations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Data Cleaning</a:t>
            </a:r>
          </a:p>
        </p:txBody>
      </p:sp>
      <p:pic>
        <p:nvPicPr>
          <p:cNvPr id="5" name="Content Placeholder 4" descr="Tex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38" y="1690688"/>
            <a:ext cx="7164323" cy="4351338"/>
          </a:xfrm>
        </p:spPr>
      </p:pic>
      <p:sp>
        <p:nvSpPr>
          <p:cNvPr id="6" name="TextBox 5"/>
          <p:cNvSpPr txBox="1"/>
          <p:nvPr/>
        </p:nvSpPr>
        <p:spPr>
          <a:xfrm>
            <a:off x="8002523" y="1690688"/>
            <a:ext cx="39115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data by the size of the fire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separate </a:t>
            </a:r>
            <a:r>
              <a:rPr lang="en-US" dirty="0" err="1"/>
              <a:t>dataframes</a:t>
            </a:r>
            <a:r>
              <a:rPr lang="en-US" dirty="0"/>
              <a:t> for wind, temperature, humidity, and precipitation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Took averages for time periods prior to fires’ containment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82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Wind</a:t>
            </a:r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47" y="1246934"/>
            <a:ext cx="5294206" cy="3591083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882" y="1152130"/>
            <a:ext cx="5481918" cy="36858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60612" y="5405718"/>
            <a:ext cx="112989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Mostly grouped in 1 to 5 m/s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Duration drops significantly above 5 m/s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Lots of datapoints at 0 m/s, however none in between until almost 1 m/s. Could be error in measurements or data.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71" y="-16868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Wind</a:t>
            </a:r>
          </a:p>
        </p:txBody>
      </p:sp>
      <p:pic>
        <p:nvPicPr>
          <p:cNvPr id="5" name="Content Placeholder 4" descr="Chart, ba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30" y="883069"/>
            <a:ext cx="7515270" cy="4333959"/>
          </a:xfrm>
        </p:spPr>
      </p:pic>
      <p:sp>
        <p:nvSpPr>
          <p:cNvPr id="6" name="TextBox 5"/>
          <p:cNvSpPr txBox="1"/>
          <p:nvPr/>
        </p:nvSpPr>
        <p:spPr>
          <a:xfrm>
            <a:off x="932329" y="5688106"/>
            <a:ext cx="950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appears to be a consistent pattern of wind speed averages dropping until date of containment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Temperature</a:t>
            </a:r>
          </a:p>
        </p:txBody>
      </p:sp>
      <p:pic>
        <p:nvPicPr>
          <p:cNvPr id="5" name="Content Placeholder 4" descr="Chart, scatter char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84" y="1589312"/>
            <a:ext cx="5763416" cy="4146131"/>
          </a:xfrm>
        </p:spPr>
      </p:pic>
      <p:pic>
        <p:nvPicPr>
          <p:cNvPr id="7" name="Picture 6" descr="Chart, scatter chart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215" y="1813212"/>
            <a:ext cx="5863201" cy="39796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83180" y="6049820"/>
            <a:ext cx="9083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much can be inferred from these graphs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435</Words>
  <Application>Microsoft Macintosh PowerPoint</Application>
  <PresentationFormat>Widescreen</PresentationFormat>
  <Paragraphs>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CALIFORNIA WILDFIRE  CAUSE AND EFFECT ANALYSIS </vt:lpstr>
      <vt:lpstr>Causes of Wildfires: Weather</vt:lpstr>
      <vt:lpstr>Weather Data Cleaning</vt:lpstr>
      <vt:lpstr>Weather Data Cleaning</vt:lpstr>
      <vt:lpstr>Weather Data Cleaning</vt:lpstr>
      <vt:lpstr>Weather Data Cleaning</vt:lpstr>
      <vt:lpstr>Wind</vt:lpstr>
      <vt:lpstr>Wind</vt:lpstr>
      <vt:lpstr>Temperature</vt:lpstr>
      <vt:lpstr>Temperature</vt:lpstr>
      <vt:lpstr>Humidity</vt:lpstr>
      <vt:lpstr>Humidity</vt:lpstr>
      <vt:lpstr>Precipitation</vt:lpstr>
      <vt:lpstr>Precipitation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Gallagher</dc:creator>
  <cp:lastModifiedBy>Amy</cp:lastModifiedBy>
  <cp:revision>21</cp:revision>
  <dcterms:created xsi:type="dcterms:W3CDTF">2021-04-30T02:00:00Z</dcterms:created>
  <dcterms:modified xsi:type="dcterms:W3CDTF">2021-05-01T20:16:29Z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1033-11.2.0.10078</vt:lpwstr>
  </property>
</Properties>
</file>

<file path=docProps/thumbnail.jpeg>
</file>